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121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9691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89" y="2685565"/>
            <a:ext cx="7556421" cy="740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00" b="1" kern="0" spc="-134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CREDIT CARDS – GOOD OR BAD?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280190" y="381428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A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credit card</a:t>
            </a:r>
            <a:r>
              <a:rPr lang="en-US" sz="2400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 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is a small plastic or metal card that allows you to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borrow money</a:t>
            </a:r>
            <a:r>
              <a:rPr lang="en-US" sz="2400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 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from the bank to make purchases. You must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pay back</a:t>
            </a:r>
            <a:r>
              <a:rPr lang="en-US" sz="2400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 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the borrowed money later.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6280190" y="515814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Credit cards can be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good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or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bad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, depending on how you use them.</a:t>
            </a:r>
            <a:endParaRPr lang="en-US" sz="2400" dirty="0"/>
          </a:p>
        </p:txBody>
      </p:sp>
      <p:sp>
        <p:nvSpPr>
          <p:cNvPr id="6" name="Shape 3"/>
          <p:cNvSpPr/>
          <p:nvPr/>
        </p:nvSpPr>
        <p:spPr>
          <a:xfrm>
            <a:off x="6280190" y="579310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 sz="280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0" y="5881407"/>
            <a:ext cx="347663" cy="3476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756440" y="5856880"/>
            <a:ext cx="196727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3200" b="1" kern="0" spc="-36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by Ram N Java</a:t>
            </a:r>
            <a:endParaRPr lang="en-US" sz="3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118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241" y="3430429"/>
            <a:ext cx="12091273" cy="702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800" b="1" kern="0" spc="-133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ADVANTAGES OF CREDIT CARDS (GOOD SIDE)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787241" y="4723686"/>
            <a:ext cx="506135" cy="506135"/>
          </a:xfrm>
          <a:prstGeom prst="roundRect">
            <a:avLst>
              <a:gd name="adj" fmla="val 18667"/>
            </a:avLst>
          </a:prstGeom>
          <a:solidFill>
            <a:srgbClr val="F9D933"/>
          </a:solidFill>
          <a:ln w="7620">
            <a:solidFill>
              <a:srgbClr val="DFBF19"/>
            </a:solidFill>
            <a:prstDash val="solid"/>
          </a:ln>
        </p:spPr>
        <p:txBody>
          <a:bodyPr/>
          <a:lstStyle/>
          <a:p>
            <a:endParaRPr lang="en-US" sz="2800"/>
          </a:p>
        </p:txBody>
      </p:sp>
      <p:sp>
        <p:nvSpPr>
          <p:cNvPr id="5" name="Text 2"/>
          <p:cNvSpPr/>
          <p:nvPr/>
        </p:nvSpPr>
        <p:spPr>
          <a:xfrm>
            <a:off x="972622" y="4807982"/>
            <a:ext cx="135374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800" b="1" kern="0" spc="-80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1518285" y="4723686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kern="0" spc="-66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Easy to Use</a:t>
            </a:r>
            <a:endParaRPr lang="en-US" sz="3200" dirty="0"/>
          </a:p>
        </p:txBody>
      </p:sp>
      <p:sp>
        <p:nvSpPr>
          <p:cNvPr id="7" name="Text 4"/>
          <p:cNvSpPr/>
          <p:nvPr/>
        </p:nvSpPr>
        <p:spPr>
          <a:xfrm>
            <a:off x="1518285" y="5210056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400" kern="0" spc="-35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You don't need to carry cash. You can pay quickly in stores or online.</a:t>
            </a:r>
            <a:endParaRPr lang="en-US" sz="2400" dirty="0"/>
          </a:p>
        </p:txBody>
      </p:sp>
      <p:sp>
        <p:nvSpPr>
          <p:cNvPr id="8" name="Shape 5"/>
          <p:cNvSpPr/>
          <p:nvPr/>
        </p:nvSpPr>
        <p:spPr>
          <a:xfrm>
            <a:off x="7427714" y="4723686"/>
            <a:ext cx="506135" cy="506135"/>
          </a:xfrm>
          <a:prstGeom prst="roundRect">
            <a:avLst>
              <a:gd name="adj" fmla="val 18667"/>
            </a:avLst>
          </a:prstGeom>
          <a:solidFill>
            <a:srgbClr val="F9D933"/>
          </a:solidFill>
          <a:ln w="7620">
            <a:solidFill>
              <a:srgbClr val="DFBF19"/>
            </a:solidFill>
            <a:prstDash val="solid"/>
          </a:ln>
        </p:spPr>
        <p:txBody>
          <a:bodyPr/>
          <a:lstStyle/>
          <a:p>
            <a:endParaRPr lang="en-US" sz="2800"/>
          </a:p>
        </p:txBody>
      </p:sp>
      <p:sp>
        <p:nvSpPr>
          <p:cNvPr id="9" name="Text 6"/>
          <p:cNvSpPr/>
          <p:nvPr/>
        </p:nvSpPr>
        <p:spPr>
          <a:xfrm>
            <a:off x="7579638" y="4807982"/>
            <a:ext cx="202287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800" b="1" kern="0" spc="-80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8158758" y="4723686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kern="0" spc="-66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Buy Now, Pay Later</a:t>
            </a:r>
            <a:endParaRPr lang="en-US" sz="3200" dirty="0"/>
          </a:p>
        </p:txBody>
      </p:sp>
      <p:sp>
        <p:nvSpPr>
          <p:cNvPr id="11" name="Text 8"/>
          <p:cNvSpPr/>
          <p:nvPr/>
        </p:nvSpPr>
        <p:spPr>
          <a:xfrm>
            <a:off x="8158758" y="5210056"/>
            <a:ext cx="5684520" cy="359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400" kern="0" spc="-35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You can purchase something now and pay for it later.</a:t>
            </a:r>
            <a:endParaRPr lang="en-US" sz="2400" dirty="0"/>
          </a:p>
        </p:txBody>
      </p:sp>
      <p:sp>
        <p:nvSpPr>
          <p:cNvPr id="12" name="Shape 9"/>
          <p:cNvSpPr/>
          <p:nvPr/>
        </p:nvSpPr>
        <p:spPr>
          <a:xfrm>
            <a:off x="787241" y="6407587"/>
            <a:ext cx="506135" cy="506135"/>
          </a:xfrm>
          <a:prstGeom prst="roundRect">
            <a:avLst>
              <a:gd name="adj" fmla="val 18667"/>
            </a:avLst>
          </a:prstGeom>
          <a:solidFill>
            <a:srgbClr val="F9D933"/>
          </a:solidFill>
          <a:ln w="7620">
            <a:solidFill>
              <a:srgbClr val="DFBF19"/>
            </a:solidFill>
            <a:prstDash val="solid"/>
          </a:ln>
        </p:spPr>
        <p:txBody>
          <a:bodyPr/>
          <a:lstStyle/>
          <a:p>
            <a:endParaRPr lang="en-US" sz="2800"/>
          </a:p>
        </p:txBody>
      </p:sp>
      <p:sp>
        <p:nvSpPr>
          <p:cNvPr id="13" name="Text 10"/>
          <p:cNvSpPr/>
          <p:nvPr/>
        </p:nvSpPr>
        <p:spPr>
          <a:xfrm>
            <a:off x="936427" y="6491883"/>
            <a:ext cx="207645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800" b="1" kern="0" spc="-80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3</a:t>
            </a:r>
            <a:endParaRPr lang="en-US" sz="2800" dirty="0"/>
          </a:p>
        </p:txBody>
      </p:sp>
      <p:sp>
        <p:nvSpPr>
          <p:cNvPr id="14" name="Text 11"/>
          <p:cNvSpPr/>
          <p:nvPr/>
        </p:nvSpPr>
        <p:spPr>
          <a:xfrm>
            <a:off x="1518285" y="6407587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kern="0" spc="-66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Builds Credit Score</a:t>
            </a:r>
            <a:endParaRPr lang="en-US" sz="3200" dirty="0"/>
          </a:p>
        </p:txBody>
      </p:sp>
      <p:sp>
        <p:nvSpPr>
          <p:cNvPr id="15" name="Text 12"/>
          <p:cNvSpPr/>
          <p:nvPr/>
        </p:nvSpPr>
        <p:spPr>
          <a:xfrm>
            <a:off x="1518285" y="6893957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400" kern="0" spc="-35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If you pay your bills on time, your credit score will improve, helping you get loans in the future.</a:t>
            </a:r>
            <a:endParaRPr lang="en-US" sz="2400" dirty="0"/>
          </a:p>
        </p:txBody>
      </p:sp>
      <p:sp>
        <p:nvSpPr>
          <p:cNvPr id="16" name="Shape 13"/>
          <p:cNvSpPr/>
          <p:nvPr/>
        </p:nvSpPr>
        <p:spPr>
          <a:xfrm>
            <a:off x="7427714" y="6407587"/>
            <a:ext cx="506135" cy="506135"/>
          </a:xfrm>
          <a:prstGeom prst="roundRect">
            <a:avLst>
              <a:gd name="adj" fmla="val 18667"/>
            </a:avLst>
          </a:prstGeom>
          <a:solidFill>
            <a:srgbClr val="F9D933"/>
          </a:solidFill>
          <a:ln w="7620">
            <a:solidFill>
              <a:srgbClr val="DFBF19"/>
            </a:solidFill>
            <a:prstDash val="solid"/>
          </a:ln>
        </p:spPr>
        <p:txBody>
          <a:bodyPr/>
          <a:lstStyle/>
          <a:p>
            <a:endParaRPr lang="en-US" sz="2800"/>
          </a:p>
        </p:txBody>
      </p:sp>
      <p:sp>
        <p:nvSpPr>
          <p:cNvPr id="17" name="Text 14"/>
          <p:cNvSpPr/>
          <p:nvPr/>
        </p:nvSpPr>
        <p:spPr>
          <a:xfrm>
            <a:off x="7571780" y="6491883"/>
            <a:ext cx="218003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800" b="1" kern="0" spc="-80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4</a:t>
            </a:r>
            <a:endParaRPr lang="en-US" sz="2800" dirty="0"/>
          </a:p>
        </p:txBody>
      </p:sp>
      <p:sp>
        <p:nvSpPr>
          <p:cNvPr id="18" name="Text 15"/>
          <p:cNvSpPr/>
          <p:nvPr/>
        </p:nvSpPr>
        <p:spPr>
          <a:xfrm>
            <a:off x="8158758" y="6407587"/>
            <a:ext cx="3043595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kern="0" spc="-66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Rewards and Cashback</a:t>
            </a:r>
            <a:endParaRPr lang="en-US" sz="3200" dirty="0"/>
          </a:p>
        </p:txBody>
      </p:sp>
      <p:sp>
        <p:nvSpPr>
          <p:cNvPr id="19" name="Text 16"/>
          <p:cNvSpPr/>
          <p:nvPr/>
        </p:nvSpPr>
        <p:spPr>
          <a:xfrm>
            <a:off x="8158758" y="6893957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400" kern="0" spc="-35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Many credit cards give discounts, cashback, or points for shopping, travel, and fuel.</a:t>
            </a: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9080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b="1" kern="0" spc="-134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MORE ADVANTAGES OF CREDIT CARDS</a:t>
            </a:r>
            <a:endParaRPr lang="en-US" sz="4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448526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242316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kern="0" spc="-67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Emergency Help</a:t>
            </a:r>
            <a:endParaRPr lang="en-US" sz="3200" dirty="0"/>
          </a:p>
        </p:txBody>
      </p:sp>
      <p:sp>
        <p:nvSpPr>
          <p:cNvPr id="6" name="Text 2"/>
          <p:cNvSpPr/>
          <p:nvPr/>
        </p:nvSpPr>
        <p:spPr>
          <a:xfrm>
            <a:off x="6280190" y="4732734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Useful in emergencies when you don't have enough cash.</a:t>
            </a:r>
            <a:endParaRPr lang="en-US" sz="2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48480" y="3448526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248480" y="4242316"/>
            <a:ext cx="229207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kern="0" spc="-67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Safe Transactions</a:t>
            </a:r>
            <a:endParaRPr lang="en-US" sz="3200" dirty="0"/>
          </a:p>
        </p:txBody>
      </p:sp>
      <p:sp>
        <p:nvSpPr>
          <p:cNvPr id="9" name="Text 4"/>
          <p:cNvSpPr/>
          <p:nvPr/>
        </p:nvSpPr>
        <p:spPr>
          <a:xfrm>
            <a:off x="9248480" y="5087064"/>
            <a:ext cx="229207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Credit cards protect against fraud and offer security for online purchases.</a:t>
            </a:r>
            <a:endParaRPr lang="en-US" sz="2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880714" y="3448526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880714" y="4242316"/>
            <a:ext cx="229195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kern="0" spc="-67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Accepted Worldwide</a:t>
            </a:r>
            <a:endParaRPr lang="en-US" sz="3200" dirty="0"/>
          </a:p>
        </p:txBody>
      </p:sp>
      <p:sp>
        <p:nvSpPr>
          <p:cNvPr id="12" name="Text 6"/>
          <p:cNvSpPr/>
          <p:nvPr/>
        </p:nvSpPr>
        <p:spPr>
          <a:xfrm>
            <a:off x="11880714" y="5087064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You can use them almost anywhere, even in different countries.</a:t>
            </a:r>
            <a:endParaRPr lang="en-US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311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b="1" kern="0" spc="-134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DISADVANTAGES OF </a:t>
            </a:r>
          </a:p>
          <a:p>
            <a:pPr marL="0" indent="0">
              <a:lnSpc>
                <a:spcPts val="5550"/>
              </a:lnSpc>
              <a:buNone/>
            </a:pPr>
            <a:r>
              <a:rPr lang="en-US" sz="4800" b="1" kern="0" spc="-134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CREDIT CARDS (BAD SIDE)</a:t>
            </a:r>
            <a:endParaRPr lang="en-US" sz="4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488883"/>
            <a:ext cx="1134070" cy="16698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7156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kern="0" spc="-67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High Interest Rates</a:t>
            </a:r>
            <a:endParaRPr lang="en-US" sz="3200" dirty="0"/>
          </a:p>
        </p:txBody>
      </p:sp>
      <p:sp>
        <p:nvSpPr>
          <p:cNvPr id="6" name="Text 2"/>
          <p:cNvSpPr/>
          <p:nvPr/>
        </p:nvSpPr>
        <p:spPr>
          <a:xfrm>
            <a:off x="7754422" y="3206115"/>
            <a:ext cx="653980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If you don't pay your bill on time, you have to pay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extra money</a:t>
            </a:r>
            <a:r>
              <a:rPr lang="en-US" sz="2400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 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as interest, which can be very expensive.</a:t>
            </a:r>
            <a:endParaRPr lang="en-US" sz="24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158734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3855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kern="0" spc="-67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Debt Trap</a:t>
            </a:r>
            <a:endParaRPr lang="en-US" sz="3200" dirty="0"/>
          </a:p>
        </p:txBody>
      </p:sp>
      <p:sp>
        <p:nvSpPr>
          <p:cNvPr id="9" name="Text 4"/>
          <p:cNvSpPr/>
          <p:nvPr/>
        </p:nvSpPr>
        <p:spPr>
          <a:xfrm>
            <a:off x="7754422" y="487596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Spending more than you can afford can lead to a lot of debt, making it hard to repay.</a:t>
            </a:r>
            <a:endParaRPr lang="en-US" sz="2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828586"/>
            <a:ext cx="1134070" cy="166985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6055400"/>
            <a:ext cx="29569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kern="0" spc="-67" dirty="0">
                <a:solidFill>
                  <a:srgbClr val="272525"/>
                </a:solidFill>
                <a:ea typeface="Inter Bold" pitchFamily="34" charset="-122"/>
                <a:cs typeface="Inter Bold" pitchFamily="34" charset="-120"/>
              </a:rPr>
              <a:t>Late Fees and Charges</a:t>
            </a:r>
            <a:endParaRPr lang="en-US" sz="3200" dirty="0"/>
          </a:p>
        </p:txBody>
      </p:sp>
      <p:sp>
        <p:nvSpPr>
          <p:cNvPr id="12" name="Text 6"/>
          <p:cNvSpPr/>
          <p:nvPr/>
        </p:nvSpPr>
        <p:spPr>
          <a:xfrm>
            <a:off x="7754422" y="6545818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Missing payments leads to extra charges, which increases your debt.</a:t>
            </a:r>
            <a:endParaRPr lang="en-US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7453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b="1" kern="0" spc="-134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MORE DISADVANTAGES OF CREDIT CARDS</a:t>
            </a:r>
            <a:endParaRPr lang="en-US" sz="4800" dirty="0"/>
          </a:p>
        </p:txBody>
      </p:sp>
      <p:sp>
        <p:nvSpPr>
          <p:cNvPr id="4" name="Shape 1"/>
          <p:cNvSpPr/>
          <p:nvPr/>
        </p:nvSpPr>
        <p:spPr>
          <a:xfrm>
            <a:off x="6280190" y="2832259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F9D933"/>
          </a:solidFill>
          <a:ln w="7620">
            <a:solidFill>
              <a:srgbClr val="DFBF19"/>
            </a:solidFill>
            <a:prstDash val="solid"/>
          </a:ln>
        </p:spPr>
        <p:txBody>
          <a:bodyPr/>
          <a:lstStyle/>
          <a:p>
            <a:endParaRPr lang="en-US" sz="2800"/>
          </a:p>
        </p:txBody>
      </p:sp>
      <p:sp>
        <p:nvSpPr>
          <p:cNvPr id="5" name="Text 2"/>
          <p:cNvSpPr/>
          <p:nvPr/>
        </p:nvSpPr>
        <p:spPr>
          <a:xfrm>
            <a:off x="6514624" y="3066693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kern="0" spc="-67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Encourages Overspending</a:t>
            </a:r>
            <a:endParaRPr lang="en-US" sz="3200" dirty="0"/>
          </a:p>
        </p:txBody>
      </p:sp>
      <p:sp>
        <p:nvSpPr>
          <p:cNvPr id="6" name="Text 3"/>
          <p:cNvSpPr/>
          <p:nvPr/>
        </p:nvSpPr>
        <p:spPr>
          <a:xfrm>
            <a:off x="6514624" y="3911441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000000"/>
                </a:solidFill>
                <a:ea typeface="Inter" pitchFamily="34" charset="-122"/>
                <a:cs typeface="Inter" pitchFamily="34" charset="-120"/>
              </a:rPr>
              <a:t>Easy access to credit may make you buy things you don't really need.</a:t>
            </a:r>
            <a:endParaRPr lang="en-US" sz="2400" dirty="0"/>
          </a:p>
        </p:txBody>
      </p:sp>
      <p:sp>
        <p:nvSpPr>
          <p:cNvPr id="7" name="Shape 4"/>
          <p:cNvSpPr/>
          <p:nvPr/>
        </p:nvSpPr>
        <p:spPr>
          <a:xfrm>
            <a:off x="10171867" y="2832259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F9D933"/>
          </a:solidFill>
          <a:ln w="7620">
            <a:solidFill>
              <a:srgbClr val="DFBF19"/>
            </a:solidFill>
            <a:prstDash val="solid"/>
          </a:ln>
        </p:spPr>
        <p:txBody>
          <a:bodyPr/>
          <a:lstStyle/>
          <a:p>
            <a:endParaRPr lang="en-US" sz="2800"/>
          </a:p>
        </p:txBody>
      </p:sp>
      <p:sp>
        <p:nvSpPr>
          <p:cNvPr id="8" name="Text 5"/>
          <p:cNvSpPr/>
          <p:nvPr/>
        </p:nvSpPr>
        <p:spPr>
          <a:xfrm>
            <a:off x="10406301" y="30666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kern="0" spc="-67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Affects Credit Score</a:t>
            </a:r>
            <a:endParaRPr lang="en-US" sz="3200" dirty="0"/>
          </a:p>
        </p:txBody>
      </p:sp>
      <p:sp>
        <p:nvSpPr>
          <p:cNvPr id="9" name="Text 6"/>
          <p:cNvSpPr/>
          <p:nvPr/>
        </p:nvSpPr>
        <p:spPr>
          <a:xfrm>
            <a:off x="10406301" y="3557111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000000"/>
                </a:solidFill>
                <a:ea typeface="Inter" pitchFamily="34" charset="-122"/>
                <a:cs typeface="Inter" pitchFamily="34" charset="-120"/>
              </a:rPr>
              <a:t>If you don't pay on time, your credit score will go down, making it difficult to get loans later.</a:t>
            </a:r>
            <a:endParaRPr lang="en-US" sz="2400" dirty="0"/>
          </a:p>
        </p:txBody>
      </p:sp>
      <p:sp>
        <p:nvSpPr>
          <p:cNvPr id="10" name="Shape 7"/>
          <p:cNvSpPr/>
          <p:nvPr/>
        </p:nvSpPr>
        <p:spPr>
          <a:xfrm>
            <a:off x="6280190" y="5469969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F9D933"/>
          </a:solidFill>
          <a:ln w="7620">
            <a:solidFill>
              <a:srgbClr val="DFBF19"/>
            </a:solidFill>
            <a:prstDash val="solid"/>
          </a:ln>
        </p:spPr>
        <p:txBody>
          <a:bodyPr/>
          <a:lstStyle/>
          <a:p>
            <a:endParaRPr lang="en-US" sz="2800"/>
          </a:p>
        </p:txBody>
      </p:sp>
      <p:sp>
        <p:nvSpPr>
          <p:cNvPr id="11" name="Text 8"/>
          <p:cNvSpPr/>
          <p:nvPr/>
        </p:nvSpPr>
        <p:spPr>
          <a:xfrm>
            <a:off x="6514624" y="5704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kern="0" spc="-67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Hidden Fees</a:t>
            </a:r>
            <a:endParaRPr lang="en-US" sz="3200" dirty="0"/>
          </a:p>
        </p:txBody>
      </p:sp>
      <p:sp>
        <p:nvSpPr>
          <p:cNvPr id="12" name="Text 9"/>
          <p:cNvSpPr/>
          <p:nvPr/>
        </p:nvSpPr>
        <p:spPr>
          <a:xfrm>
            <a:off x="6514624" y="6194822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kern="0" spc="-36" dirty="0">
                <a:solidFill>
                  <a:srgbClr val="000000"/>
                </a:solidFill>
                <a:ea typeface="Inter" pitchFamily="34" charset="-122"/>
                <a:cs typeface="Inter" pitchFamily="34" charset="-120"/>
              </a:rPr>
              <a:t>Some credit cards have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annual fees</a:t>
            </a:r>
            <a:r>
              <a:rPr lang="en-US" sz="2400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,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transaction fees</a:t>
            </a:r>
            <a:r>
              <a:rPr lang="en-US" sz="2400" kern="0" spc="-36" dirty="0">
                <a:solidFill>
                  <a:srgbClr val="000000"/>
                </a:solidFill>
                <a:ea typeface="Inter" pitchFamily="34" charset="-122"/>
                <a:cs typeface="Inter" pitchFamily="34" charset="-120"/>
              </a:rPr>
              <a:t>, or other hidden costs.</a:t>
            </a:r>
            <a:endParaRPr lang="en-US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88" y="2030508"/>
            <a:ext cx="7556421" cy="7657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00" b="1" kern="0" spc="-134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FINAL VERDICT: GOOD OR BAD?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93790" y="32493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kern="0" spc="-67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GOOD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793790" y="3830467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Credit cards are GOOD</a:t>
            </a:r>
            <a:r>
              <a:rPr lang="en-US" sz="2400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 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if you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use them responsibly</a:t>
            </a:r>
            <a:r>
              <a:rPr lang="en-US" sz="2400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 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by paying your bills on time and not spending more than you can afford.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4856321" y="32493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kern="0" spc="-67" dirty="0">
                <a:solidFill>
                  <a:srgbClr val="000000"/>
                </a:solidFill>
                <a:ea typeface="Inter Bold" pitchFamily="34" charset="-122"/>
                <a:cs typeface="Inter Bold" pitchFamily="34" charset="-120"/>
              </a:rPr>
              <a:t>BAD</a:t>
            </a:r>
            <a:endParaRPr lang="en-US" sz="3200" dirty="0"/>
          </a:p>
        </p:txBody>
      </p:sp>
      <p:sp>
        <p:nvSpPr>
          <p:cNvPr id="7" name="Text 4"/>
          <p:cNvSpPr/>
          <p:nvPr/>
        </p:nvSpPr>
        <p:spPr>
          <a:xfrm>
            <a:off x="4856321" y="3830467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Credit cards are BAD</a:t>
            </a:r>
            <a:r>
              <a:rPr lang="en-US" sz="2400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 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if you </a:t>
            </a: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overspend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 and don't pay your bills, leading to high debt and financial stress.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93789" y="592275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b="1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Use credit cards wisely</a:t>
            </a:r>
            <a:r>
              <a:rPr lang="en-US" sz="2400" kern="0" spc="-36" dirty="0">
                <a:solidFill>
                  <a:srgbClr val="FF0000"/>
                </a:solidFill>
                <a:ea typeface="Inter" pitchFamily="34" charset="-122"/>
                <a:cs typeface="Inter" pitchFamily="34" charset="-120"/>
              </a:rPr>
              <a:t> </a:t>
            </a:r>
            <a:r>
              <a:rPr lang="en-US" sz="2400" kern="0" spc="-36" dirty="0">
                <a:solidFill>
                  <a:srgbClr val="272525"/>
                </a:solidFill>
                <a:ea typeface="Inter" pitchFamily="34" charset="-122"/>
                <a:cs typeface="Inter" pitchFamily="34" charset="-120"/>
              </a:rPr>
              <a:t>to enjoy the benefits and avoid the risks!</a:t>
            </a:r>
            <a:endParaRPr 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</TotalTime>
  <Words>405</Words>
  <Application>Microsoft Office PowerPoint</Application>
  <PresentationFormat>Custom</PresentationFormat>
  <Paragraphs>51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Inter</vt:lpstr>
      <vt:lpstr>Inter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Ramesh N</cp:lastModifiedBy>
  <cp:revision>19</cp:revision>
  <dcterms:created xsi:type="dcterms:W3CDTF">2025-03-04T13:42:54Z</dcterms:created>
  <dcterms:modified xsi:type="dcterms:W3CDTF">2025-03-12T02:00:31Z</dcterms:modified>
</cp:coreProperties>
</file>